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3"/>
  </p:handoutMasterIdLst>
  <p:sldIdLst>
    <p:sldId id="353" r:id="rId4"/>
    <p:sldId id="354" r:id="rId5"/>
    <p:sldId id="352" r:id="rId6"/>
    <p:sldId id="351" r:id="rId7"/>
    <p:sldId id="356" r:id="rId8"/>
    <p:sldId id="347" r:id="rId9"/>
    <p:sldId id="349" r:id="rId10"/>
    <p:sldId id="355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6" r:id="rId2"/>
    <p:sldLayoutId id="2147483753" r:id="rId3"/>
    <p:sldLayoutId id="2147483756" r:id="rId4"/>
    <p:sldLayoutId id="2147483745" r:id="rId5"/>
    <p:sldLayoutId id="2147483757" r:id="rId6"/>
    <p:sldLayoutId id="2147483752" r:id="rId7"/>
    <p:sldLayoutId id="2147483742" r:id="rId8"/>
    <p:sldLayoutId id="2147483737" r:id="rId9"/>
    <p:sldLayoutId id="2147483743" r:id="rId10"/>
    <p:sldLayoutId id="2147483741" r:id="rId11"/>
    <p:sldLayoutId id="2147483747" r:id="rId12"/>
    <p:sldLayoutId id="2147483748" r:id="rId13"/>
    <p:sldLayoutId id="2147483749" r:id="rId14"/>
    <p:sldLayoutId id="2147483750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EDC56-6A75-4E42-8F9E-C791C143665D}"/>
              </a:ext>
            </a:extLst>
          </p:cNvPr>
          <p:cNvSpPr txBox="1"/>
          <p:nvPr/>
        </p:nvSpPr>
        <p:spPr>
          <a:xfrm>
            <a:off x="7255158" y="234485"/>
            <a:ext cx="4898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Evaluating Coffee Characteristics &amp; Ratings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FB35E-6A17-FB44-A015-0A272C55EEA1}"/>
              </a:ext>
            </a:extLst>
          </p:cNvPr>
          <p:cNvSpPr txBox="1"/>
          <p:nvPr/>
        </p:nvSpPr>
        <p:spPr>
          <a:xfrm>
            <a:off x="7781251" y="4435453"/>
            <a:ext cx="41920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Ashish</a:t>
            </a:r>
            <a:r>
              <a:rPr lang="en-US" altLang="ko-KR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Sharma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7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E75E17-8612-483C-81FA-B9AA4181D242}"/>
              </a:ext>
            </a:extLst>
          </p:cNvPr>
          <p:cNvGrpSpPr/>
          <p:nvPr/>
        </p:nvGrpSpPr>
        <p:grpSpPr>
          <a:xfrm>
            <a:off x="1367033" y="1743634"/>
            <a:ext cx="2703868" cy="491201"/>
            <a:chOff x="2551706" y="4283314"/>
            <a:chExt cx="1684495" cy="491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31D868-1D13-4F86-B1B5-144CA8D47D40}"/>
                </a:ext>
              </a:extLst>
            </p:cNvPr>
            <p:cNvSpPr txBox="1"/>
            <p:nvPr/>
          </p:nvSpPr>
          <p:spPr>
            <a:xfrm>
              <a:off x="2554116" y="4497516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Across 6 roast types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DF2711-EBF1-4D43-AD4E-C8E18666F06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4,145 Coffees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5D7301-B679-415F-938E-B2925355F326}"/>
              </a:ext>
            </a:extLst>
          </p:cNvPr>
          <p:cNvGrpSpPr/>
          <p:nvPr/>
        </p:nvGrpSpPr>
        <p:grpSpPr>
          <a:xfrm>
            <a:off x="503878" y="3296943"/>
            <a:ext cx="2700000" cy="508606"/>
            <a:chOff x="2551706" y="4283314"/>
            <a:chExt cx="1682085" cy="5086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C18946-CC7D-4D40-B817-BD757B1CBC7E}"/>
                </a:ext>
              </a:extLst>
            </p:cNvPr>
            <p:cNvSpPr txBox="1"/>
            <p:nvPr/>
          </p:nvSpPr>
          <p:spPr>
            <a:xfrm>
              <a:off x="2551706" y="4514921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Representing 111 regions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7CF7D6-4A23-479E-A1D2-4D68A44B977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31 Countries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CF18B-841D-4760-B17F-C6F3EF0F464F}"/>
              </a:ext>
            </a:extLst>
          </p:cNvPr>
          <p:cNvGrpSpPr/>
          <p:nvPr/>
        </p:nvGrpSpPr>
        <p:grpSpPr>
          <a:xfrm>
            <a:off x="1038583" y="4942585"/>
            <a:ext cx="2905859" cy="508748"/>
            <a:chOff x="2409158" y="4283314"/>
            <a:chExt cx="1810334" cy="5087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AC247F-542D-475F-B3EB-DB112FC6CA13}"/>
                </a:ext>
              </a:extLst>
            </p:cNvPr>
            <p:cNvSpPr txBox="1"/>
            <p:nvPr/>
          </p:nvSpPr>
          <p:spPr>
            <a:xfrm>
              <a:off x="2528215" y="451506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~3000 coffees rated above 90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444807-B9D8-4B50-8180-E181E738B46A}"/>
                </a:ext>
              </a:extLst>
            </p:cNvPr>
            <p:cNvSpPr txBox="1"/>
            <p:nvPr/>
          </p:nvSpPr>
          <p:spPr>
            <a:xfrm>
              <a:off x="2409158" y="4283314"/>
              <a:ext cx="181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 scores ranging from 63 to 98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088672-0073-4831-A4DE-C4E0BBB5672C}"/>
              </a:ext>
            </a:extLst>
          </p:cNvPr>
          <p:cNvGrpSpPr/>
          <p:nvPr/>
        </p:nvGrpSpPr>
        <p:grpSpPr>
          <a:xfrm>
            <a:off x="7944390" y="1606820"/>
            <a:ext cx="2700000" cy="692497"/>
            <a:chOff x="2551706" y="4283314"/>
            <a:chExt cx="1682085" cy="6924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94A55-F01A-4C0B-BA63-A0B2DAF830B1}"/>
                </a:ext>
              </a:extLst>
            </p:cNvPr>
            <p:cNvSpPr txBox="1"/>
            <p:nvPr/>
          </p:nvSpPr>
          <p:spPr>
            <a:xfrm>
              <a:off x="2551706" y="4514146"/>
              <a:ext cx="1682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cs typeface="Arial" pitchFamily="34" charset="0"/>
                </a:rPr>
                <a:t>With the US having the highest number of roasters at 165</a:t>
              </a:r>
              <a:endParaRPr lang="ko-KR" altLang="en-US" sz="12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8F03D3-DCCF-4DCD-9BA9-A3709C34B614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828 Roasters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93A8E-CA5E-4588-A158-AE000213559E}"/>
              </a:ext>
            </a:extLst>
          </p:cNvPr>
          <p:cNvGrpSpPr/>
          <p:nvPr/>
        </p:nvGrpSpPr>
        <p:grpSpPr>
          <a:xfrm>
            <a:off x="8471398" y="3021553"/>
            <a:ext cx="2700000" cy="1060744"/>
            <a:chOff x="2551706" y="4283314"/>
            <a:chExt cx="1682085" cy="10607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AF940-8759-4F6F-B10D-6869BE0EDDD1}"/>
                </a:ext>
              </a:extLst>
            </p:cNvPr>
            <p:cNvSpPr txBox="1"/>
            <p:nvPr/>
          </p:nvSpPr>
          <p:spPr>
            <a:xfrm>
              <a:off x="2551706" y="4513061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12 oz of ground beans. Dragonfly Coffee Roasters based in Boulder, Colorado sells its Lotus coffee for $217 per 12 oz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30DA8E-12DF-4195-B2AB-39A59FFBC834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Price ranging from ~$3 to ~$200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39949B-1F56-4A21-9B66-DEF22ED786F7}"/>
              </a:ext>
            </a:extLst>
          </p:cNvPr>
          <p:cNvGrpSpPr/>
          <p:nvPr/>
        </p:nvGrpSpPr>
        <p:grpSpPr>
          <a:xfrm>
            <a:off x="7967342" y="4669781"/>
            <a:ext cx="2700000" cy="1107996"/>
            <a:chOff x="2551706" y="4283314"/>
            <a:chExt cx="1682085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556C75-D16A-4924-884C-7B1A33C49281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rgbClr val="FF0000"/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endParaRPr lang="ko-KR" altLang="en-US" sz="12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FBA8D6-C287-4BC6-9D60-1E47B59EA4DE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B95A062-D785-4942-BDF0-17C302E95851}"/>
              </a:ext>
            </a:extLst>
          </p:cNvPr>
          <p:cNvSpPr/>
          <p:nvPr/>
        </p:nvSpPr>
        <p:spPr>
          <a:xfrm>
            <a:off x="6994871" y="4877073"/>
            <a:ext cx="693414" cy="6934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C15202-E9EF-43C1-BE74-177E4078E9D4}"/>
              </a:ext>
            </a:extLst>
          </p:cNvPr>
          <p:cNvSpPr/>
          <p:nvPr/>
        </p:nvSpPr>
        <p:spPr>
          <a:xfrm>
            <a:off x="4159893" y="4877073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388679-2FF1-4AE2-9767-20C955D36254}"/>
              </a:ext>
            </a:extLst>
          </p:cNvPr>
          <p:cNvSpPr/>
          <p:nvPr/>
        </p:nvSpPr>
        <p:spPr>
          <a:xfrm>
            <a:off x="3439813" y="3227235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66A1D2-CB58-4620-9DC4-2F0A14AB4874}"/>
              </a:ext>
            </a:extLst>
          </p:cNvPr>
          <p:cNvSpPr/>
          <p:nvPr/>
        </p:nvSpPr>
        <p:spPr>
          <a:xfrm>
            <a:off x="4281193" y="1673927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5DCD24-E43A-408C-AC4E-3358852DDE1B}"/>
              </a:ext>
            </a:extLst>
          </p:cNvPr>
          <p:cNvSpPr/>
          <p:nvPr/>
        </p:nvSpPr>
        <p:spPr>
          <a:xfrm>
            <a:off x="6994871" y="1580617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C21BF-A874-48A0-BC13-529AA7D23DB1}"/>
              </a:ext>
            </a:extLst>
          </p:cNvPr>
          <p:cNvSpPr/>
          <p:nvPr/>
        </p:nvSpPr>
        <p:spPr>
          <a:xfrm>
            <a:off x="7498927" y="3207965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689BB84C-89CE-4350-BFE2-E6162CEFD15D}"/>
              </a:ext>
            </a:extLst>
          </p:cNvPr>
          <p:cNvSpPr/>
          <p:nvPr/>
        </p:nvSpPr>
        <p:spPr>
          <a:xfrm rot="18805991">
            <a:off x="4454294" y="1846704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1258C555-0D18-43B2-8F4F-729B63E63897}"/>
              </a:ext>
            </a:extLst>
          </p:cNvPr>
          <p:cNvSpPr/>
          <p:nvPr/>
        </p:nvSpPr>
        <p:spPr>
          <a:xfrm>
            <a:off x="7683379" y="3367471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9A6385CD-744B-439E-977F-B1439F38D772}"/>
              </a:ext>
            </a:extLst>
          </p:cNvPr>
          <p:cNvSpPr/>
          <p:nvPr/>
        </p:nvSpPr>
        <p:spPr>
          <a:xfrm>
            <a:off x="4343132" y="5079165"/>
            <a:ext cx="349896" cy="29248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25CF6E33-6A7B-43ED-9620-979FB846FDE4}"/>
              </a:ext>
            </a:extLst>
          </p:cNvPr>
          <p:cNvSpPr/>
          <p:nvPr/>
        </p:nvSpPr>
        <p:spPr>
          <a:xfrm>
            <a:off x="7255897" y="5045213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D3BCA63B-7704-46BA-8BB7-54BB7AF317B1}"/>
              </a:ext>
            </a:extLst>
          </p:cNvPr>
          <p:cNvGrpSpPr/>
          <p:nvPr/>
        </p:nvGrpSpPr>
        <p:grpSpPr>
          <a:xfrm>
            <a:off x="4642767" y="2405804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B4B91E-BE7C-4BB3-B480-1FC8C6893E18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B65A37-7A35-428D-A691-716FFC9EBCF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4ACD60-A5C8-4A85-BFD6-9AEB74A72563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6990A1-9A2F-4A24-89EC-562B408D2DE5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A6A98C-6C67-41B5-BE04-C4CBADF28CB4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AF62128-AF49-471B-85AF-17F6B5EE89EB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62402E1-8451-4F09-97E5-877EB3EF3FD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12BBD9-BA15-4385-90DF-5105794FEC17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91CA74-1E22-45ED-9772-858656C6AAA5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0DF90E-BCF0-46AB-9D2A-2D2062F0FAFE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5F35-B548-43F9-A7BC-808E59FE77F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3AA69C-7912-4660-B3DE-502DDDEEB93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52C2A7-2BC2-40FA-8403-F28EE814C60B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FD55C4-5E10-489E-92D5-5F3D6EABB9B3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276326-BD3D-4FAE-B667-967462958787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F7AE9D-A772-47B0-9C9B-930C8AD67F85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0377B9-966C-4341-A8EA-59D7931BA362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2F1CE2-0C6D-454C-BF93-24DBA3ACD87C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1C856B-CAFC-4490-8739-EF9047636D9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6183462-81DE-4F16-921F-BE5A1BBE62F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FFACCB-29D9-470E-8BD8-C3D9C7DCBDFE}"/>
              </a:ext>
            </a:extLst>
          </p:cNvPr>
          <p:cNvSpPr txBox="1"/>
          <p:nvPr/>
        </p:nvSpPr>
        <p:spPr>
          <a:xfrm>
            <a:off x="524950" y="363900"/>
            <a:ext cx="5810532" cy="7760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5" name="Graphic 91">
            <a:extLst>
              <a:ext uri="{FF2B5EF4-FFF2-40B4-BE49-F238E27FC236}">
                <a16:creationId xmlns:a16="http://schemas.microsoft.com/office/drawing/2014/main" id="{6126AF98-F99E-4D8E-9B49-E16387B92E22}"/>
              </a:ext>
            </a:extLst>
          </p:cNvPr>
          <p:cNvGrpSpPr/>
          <p:nvPr/>
        </p:nvGrpSpPr>
        <p:grpSpPr>
          <a:xfrm>
            <a:off x="7153488" y="1712621"/>
            <a:ext cx="405542" cy="446497"/>
            <a:chOff x="3754787" y="-1068"/>
            <a:chExt cx="4675653" cy="6855489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1901A0-D766-4E20-BECC-101CB4807279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9AB1CA-2E65-49B9-86E7-A08D06517C7C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C3DB21-B296-41F8-82A6-153C2D534EA8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A2E5EAE-517A-4878-AF0E-562FC9DD9182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C5D728-4D8B-4954-A920-C75C2BB5CF3E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Teardrop 6">
            <a:extLst>
              <a:ext uri="{FF2B5EF4-FFF2-40B4-BE49-F238E27FC236}">
                <a16:creationId xmlns:a16="http://schemas.microsoft.com/office/drawing/2014/main" id="{AEFA9D82-F7C7-4409-9F86-6E15F2EB0061}"/>
              </a:ext>
            </a:extLst>
          </p:cNvPr>
          <p:cNvSpPr/>
          <p:nvPr/>
        </p:nvSpPr>
        <p:spPr>
          <a:xfrm rot="8100000">
            <a:off x="3636362" y="3374305"/>
            <a:ext cx="327519" cy="30849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23406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386A7-5088-4F07-837E-FA4EC743D97B}"/>
              </a:ext>
            </a:extLst>
          </p:cNvPr>
          <p:cNvSpPr txBox="1"/>
          <p:nvPr/>
        </p:nvSpPr>
        <p:spPr>
          <a:xfrm>
            <a:off x="310339" y="173942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Web Scraping Method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9E227-B7F9-4740-90A9-7E00B3366D75}"/>
              </a:ext>
            </a:extLst>
          </p:cNvPr>
          <p:cNvSpPr txBox="1"/>
          <p:nvPr/>
        </p:nvSpPr>
        <p:spPr>
          <a:xfrm>
            <a:off x="329001" y="6473100"/>
            <a:ext cx="393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coffeereview.com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E560-821E-4FE1-85A3-BC7A9698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107393"/>
            <a:ext cx="4694452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42FF5-2579-45D2-860B-23CB5893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40" y="1107394"/>
            <a:ext cx="4402854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136C-5FB8-405B-A124-A7D50C40E47D}"/>
              </a:ext>
            </a:extLst>
          </p:cNvPr>
          <p:cNvCxnSpPr>
            <a:cxnSpLocks/>
          </p:cNvCxnSpPr>
          <p:nvPr/>
        </p:nvCxnSpPr>
        <p:spPr>
          <a:xfrm flipV="1">
            <a:off x="1908313" y="4790661"/>
            <a:ext cx="3555972" cy="5267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1378E1-C597-7C45-B655-0E352BBD52D2}"/>
              </a:ext>
            </a:extLst>
          </p:cNvPr>
          <p:cNvSpPr/>
          <p:nvPr/>
        </p:nvSpPr>
        <p:spPr>
          <a:xfrm>
            <a:off x="5464285" y="4055165"/>
            <a:ext cx="4594115" cy="1172817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EDC56-6A75-4E42-8F9E-C791C143665D}"/>
              </a:ext>
            </a:extLst>
          </p:cNvPr>
          <p:cNvSpPr txBox="1"/>
          <p:nvPr/>
        </p:nvSpPr>
        <p:spPr>
          <a:xfrm>
            <a:off x="7016621" y="1586204"/>
            <a:ext cx="489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Breaking down the coffee bean</a:t>
            </a:r>
          </a:p>
        </p:txBody>
      </p:sp>
    </p:spTree>
    <p:extLst>
      <p:ext uri="{BB962C8B-B14F-4D97-AF65-F5344CB8AC3E}">
        <p14:creationId xmlns:p14="http://schemas.microsoft.com/office/powerpoint/2010/main" val="2416147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A7915-7280-4A0F-99B7-10D233E9762A}"/>
              </a:ext>
            </a:extLst>
          </p:cNvPr>
          <p:cNvSpPr txBox="1"/>
          <p:nvPr/>
        </p:nvSpPr>
        <p:spPr>
          <a:xfrm>
            <a:off x="396431" y="263635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Correlations: Rating vs Other Factors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BE51D0-BC51-4820-A3EA-52B0F89E115C}"/>
              </a:ext>
            </a:extLst>
          </p:cNvPr>
          <p:cNvGrpSpPr/>
          <p:nvPr/>
        </p:nvGrpSpPr>
        <p:grpSpPr>
          <a:xfrm>
            <a:off x="328999" y="5067054"/>
            <a:ext cx="11623515" cy="1706977"/>
            <a:chOff x="-10078" y="4740475"/>
            <a:chExt cx="12245349" cy="21537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305B6-A5EF-4474-BAF4-2DC70B67A26D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FF1D617-93F7-4D3C-B9A1-4989A672F89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1A7F00A-1970-463E-BA41-FA4A3CBEB8A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5F425-08F4-497F-A38A-242B0A86FD2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F4DE811-B18A-48F0-96D8-3CFD6475FD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BE3F049-F6E2-49C2-9C7B-FB9304DF033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71867C-9794-4E64-8CD1-C9A5EC3C1C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5106CC6-9307-4630-B6E3-7A65B8E0A20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A41A262-FBA3-40C8-9F99-7C6CA059CB3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778A00-1E9F-467D-9961-F5E9B4283D03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EF33C80-FC74-4FD1-B9BD-0CED47E6FA7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AF22289-B1A8-4C33-B8A0-F0004B09F71E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2498D3-7D6C-4F4A-9ED2-ECF4B2B79D49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181D4FC-0F44-40F7-A7F7-3929D934CFE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C47814D-A01B-459A-A30A-CB5A1B530F9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0DAAF28-7C33-40DE-B398-A2147D1044FF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789A29C-81CE-4CF4-B6E8-C77A483F1B22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3B25D59-1D7A-4C43-9FDB-546816B04D6D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019A87-EC4B-431B-A946-52DBB71C890A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DFF3CF4-7657-4F8C-A724-E07A5FF1DCB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60E35BF-ADBC-4945-8623-ED56A007217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EFF07F-52D4-4546-9204-BF34717ADD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2838367-A73D-47AA-A5DE-19B3AC5D73A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238B5BF-6630-494D-9440-62A5390CC89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54BB2D-E2C3-4110-BAC6-25D83F19BE47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4DB8D6-12DB-4768-A87E-6C8FBDE48D7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14A3B293-E1CC-493D-9BA8-69F98E75F93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39F82F-F7BA-4066-A1A7-04BB617223DD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33EDD45-B13C-473D-9829-C638F1A0BA1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5125644-0454-4633-9A69-6E27098D4F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DA4C83-26E8-46C1-AC4E-D85E7A04AC56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D17158A7-6F8C-45E6-AD01-6E8BA54FD77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36DB875-284C-4209-89FE-7066ED948C1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61619CB-4D2C-42D1-9280-26F86FB65D41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9BFA17-4FEB-4C6F-98B5-857743DF1F5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0C32AF7-7747-4D8E-9BAD-60CACA9051B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9630C9-820D-4F6E-8A26-16A034CB56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58A2D06-43CE-4502-AB08-180A9E00362A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0A644F4-18B3-4BCB-923F-F9A08FEEF45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AC789A-3442-4F90-9A2C-D8845D3EEF00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DB23346-FE19-4605-919A-073E8A9D9E6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B344B1-3DD9-44FC-8842-F7EF10C76FA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51A1D7-BC6D-46A3-8E23-6ED595BA0558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6C61DE6-1C1F-4762-AB81-52D8E54FE49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E025FEF-7203-450E-BF7C-699378B3A3C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80A46B-A178-4DC8-9B24-E8B482335792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8A6474A-1E94-46FF-B18A-1262DD53E502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D8DDA8A-5B8F-43B4-9DA8-886C021E7DC6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478E9F-2BFF-44DA-93CA-9C3C22D5E305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D96A910-373B-4953-A399-F295465E78B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5F62AEA-5985-437B-BF7F-C70AD072A4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49A10A-817C-4B86-AC97-12AC4C449B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BF8EB96-CF5E-4640-A225-691560DEF685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5CFFC22-851B-4FB3-81EB-7EC17E2E418E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E854A6B-5A04-4959-B4AB-4F793591D57C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03A11B-188C-4F32-A92B-9165EB302F0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264D383-62A4-4FFC-B4C7-DD59EB28E3C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365F80-78E6-4CC1-B837-8154967ADA3C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8E5FA37-9FBB-4A7D-9900-BA5275F2C39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E79CD9-EE80-4FED-81EA-AB27A604E8F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512D19-B865-4411-A8D0-10C1F1C12473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EF3F861-0A7D-4D5B-BA68-49B47E6702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682C632-9096-4FA7-80F3-CF3C1AAC43F6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2A8B70-AE7C-426E-BCE2-5E9D47B79750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750B737-520F-4648-B14F-E1F62E7F41F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CBE3267-6324-4ED5-9BAD-9AB0A1A7A9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63465B-C113-4B57-9AC0-65BF762567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8E2D175-9A34-47DD-8896-4343398E78E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11718AB-8F0A-4613-83FB-2CDB5187C419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9723A38-7F9D-4575-8FF0-62E0D154F5F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B035971-20E8-40BF-9C0B-EF7ADAC021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46D622-1205-4031-80DC-2BB2E53F396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DBD17E-A5C8-4C68-88B9-C9FFA47CF239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ACE2BBF-CD44-40A4-A6A3-2D103491A67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F4C5CA-0D97-49D5-B558-DA6B6412989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CE26F8-8E59-43E0-9718-52E5EC2A9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CF95125-3BBB-40F4-A67B-726CD9D6996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574D1E2-E2A0-4891-B38D-312F94D53E71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D7EEE5-E95C-4E41-8B0D-550617855325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10E46CE-75E5-4360-85F8-546504EB6D0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B8483AC-A6EA-49A2-89A8-F395758F181E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519F6A-8729-4A7B-80EB-B43974349E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46729EE-0688-444B-B2B2-37E13EE5C43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D932197-7568-43CA-BC00-C68C0F29745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300FCF-8DB2-4A1C-A253-147068B29363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FAE89A2-0EA1-429C-9901-4AF127B836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9DF7CEB-2B1A-4CC8-BD5B-3765F5E9ECA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19D44F-65B3-4D23-A514-E86076CE21D9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F3B11AD-E4CE-4081-BD3D-EF3686A6E4A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781D1A7-184B-4BA6-8E80-BE026CDA42C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6A37ECC-536C-4994-850F-9AD192EDC675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2DC7D94-646F-446B-9603-CE0C8609143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690068B-DD07-410C-87D1-AEBA1C9DC02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478A42-1C5F-4EDB-890E-9035A38D8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168D4BB-9A87-405C-95FC-9D95BC63CDE5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4E297CA-5265-4F33-9C77-AD7793B3B141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832AA8-1A86-4FD4-8508-BA7CCEEEE94A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0A4C232-5486-4455-B4A0-D4238B63A5C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E697439-EDFD-4F6C-B12A-2E1465A74B5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277420-19AD-4D80-8F5D-6853D597553F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F8946A4-26E4-483E-A2B1-F8BAF7B47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5741596-0367-4114-9933-9FD35C1E76A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E0AC2-0FB2-4EE6-A4DE-C597B8E57F3B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02F2B1-6818-4EA1-A3A2-94CACB5952A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F7D0EC8-94CB-4C1B-A955-245DAF1923F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10FDD3-D825-4B60-9715-3B5849985033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80FABAB-14DA-42AC-8A41-38BDB7202C8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30B7182-E0C6-43AC-9600-2E8D26A83F3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24E4FA3-80C3-44C0-87C4-1CEFF363881A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12109F4-8DAB-4833-A9CD-63E56C444BF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4604262-76D1-4255-968A-5A661241EB6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16AB545-9B08-40F8-8260-4F48B9900D64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7BDD5B3-B9BD-4E10-8184-28304E27535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DE9BFE2-68F1-4298-8E02-7D9A4BF755C4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BC9F5E-F775-4F4B-99F7-88FC38B7BA7B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A9FE4B3-5775-4AD9-B69B-4C146C9C45D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90F740A-D46A-49D6-AB6F-FC03CE1C24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CFD97A3-B3EE-49F4-8678-A23CF9C25BFE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E66E758-096F-413D-9E44-3DB52F98C42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854E2B1-425B-4E9C-BBBC-CF07D319E66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F1CE6ED-66A5-4D38-BA46-92EDF1413731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34AA666-0D61-41E9-9717-6938A835DC8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E3E4F7D-02C0-48D6-907E-FCDE703CEEC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E1955A8-2B44-4E4A-8472-6DB5A87D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19EEFCF-50FD-4BAC-9234-3B835F6EABBD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BD61E47-7644-42FF-978A-6F0DDAAEA82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C20962-9F65-46EB-9C8D-8364E793D820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1346633-A6C4-422D-8B5D-02DE1F4FFB3B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25C9E91-5501-400A-B374-DC33C97AC6C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428E9A9-906F-4311-9D63-9C9F6EA9B43C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A0694BF-B92F-417E-BEFA-3991BA840BE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CEF4307-24F2-4377-A092-D8BC179B86A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01B5CED-B0FA-4A63-8E51-B541194053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DBF0AF6-8E25-4B74-90B5-97BF2982E18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0AF972F-D747-4D29-8E4B-06BC6A1976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B8C42B-273B-4CBC-AAB8-097D49D64DB6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B80FBE1-1700-46E2-AC8D-03ADEC122E9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944B9D2-B728-4F85-9545-281FEB46F52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BE453B5-1197-4BC6-A7FE-20127DB61C69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4E3666D-9B6D-4AF7-BEFD-5AC737F284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9ADC6B5-97AF-4927-AAA9-CD7A6FC665E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783BB9-97D0-481D-9967-CD2D3B5335ED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912E14-F656-41EF-AC3F-30FB5F875F8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C3C9AF9-75CE-4F32-A1B2-36D381D52D6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448BAD-1F24-458F-A7B6-E270F4AED204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B79E47-8FF9-4653-84FB-5CEC6C1A944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AF9E931-405F-4DD2-B2C6-0F80319EE39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B117DC-C0AF-4BFA-9C7C-D71D1B07653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68E0391-F106-4BD5-85CD-B79FF5B5A9C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EA6B8CA-908E-43B8-9FAD-DD00956417B9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17EE71-8B80-4D6B-854E-A1E697E9610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0A1A1EC-4959-448F-AB78-F53CE701C63D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2C100B4-E6CA-4112-A830-2761DAC21C9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1CD601-7E7B-4D16-AC7A-22E9A7B26C9B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F34B339-F1C7-43E0-87EC-F77653A7EDBB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9D6AF7A-6004-4D3F-8B0D-FCED2304B28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D6A873-B2F3-45FD-B171-0C56EACD7B53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F99085F-F815-4C7A-9A3B-EB2D7DF71F3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3FC055-534D-49C1-A3E4-2619117C712D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18E6C-50C6-47D8-803F-D47A1811868C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07E868A-2D4A-4DBD-8514-298E03534E6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4F91DFF-6A26-4A3E-8A99-EA593F99902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3C37DF-A9F9-4073-A2F7-6697A4936E9B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B1F7CF9-A257-4979-A457-7106329FB096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2C07CC-08F3-45AA-A33E-2DED7D332F5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72AC25B-7DF8-4591-B341-DFCA9062BA76}"/>
              </a:ext>
            </a:extLst>
          </p:cNvPr>
          <p:cNvSpPr txBox="1"/>
          <p:nvPr/>
        </p:nvSpPr>
        <p:spPr>
          <a:xfrm>
            <a:off x="778896" y="3840978"/>
            <a:ext cx="254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Acidity: 0.802</a:t>
            </a:r>
          </a:p>
          <a:p>
            <a:endParaRPr lang="en-US" b="1" dirty="0"/>
          </a:p>
          <a:p>
            <a:r>
              <a:rPr lang="en-US" sz="1200" i="1" dirty="0"/>
              <a:t>the pleasant tartness of a fine coffee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56A0E38-C9B1-4170-8988-A9FD2C360EC2}"/>
              </a:ext>
            </a:extLst>
          </p:cNvPr>
          <p:cNvSpPr txBox="1"/>
          <p:nvPr/>
        </p:nvSpPr>
        <p:spPr>
          <a:xfrm>
            <a:off x="3540405" y="3840978"/>
            <a:ext cx="254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Aroma: 0.784</a:t>
            </a:r>
          </a:p>
          <a:p>
            <a:endParaRPr lang="en-US" b="1" dirty="0"/>
          </a:p>
          <a:p>
            <a:r>
              <a:rPr lang="en-US" sz="1200" i="1" dirty="0"/>
              <a:t>fragrance produced by hot, freshly brewed coffee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BAA1CEA-F83C-41AE-8279-4326F6E67717}"/>
              </a:ext>
            </a:extLst>
          </p:cNvPr>
          <p:cNvSpPr txBox="1"/>
          <p:nvPr/>
        </p:nvSpPr>
        <p:spPr>
          <a:xfrm>
            <a:off x="9065631" y="3840978"/>
            <a:ext cx="255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Body: 0.634</a:t>
            </a:r>
          </a:p>
          <a:p>
            <a:endParaRPr lang="en-US" b="1" dirty="0"/>
          </a:p>
          <a:p>
            <a:r>
              <a:rPr lang="en-US" sz="1200" i="1" dirty="0"/>
              <a:t>the sensation of heaviness, richness, or thickness and associated texture when one tastes coffee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310E3CC-0401-4044-AEFD-5EA5AFF51628}"/>
              </a:ext>
            </a:extLst>
          </p:cNvPr>
          <p:cNvSpPr txBox="1"/>
          <p:nvPr/>
        </p:nvSpPr>
        <p:spPr>
          <a:xfrm>
            <a:off x="6301913" y="3840978"/>
            <a:ext cx="254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Flavor: 0.805</a:t>
            </a:r>
          </a:p>
          <a:p>
            <a:endParaRPr lang="en-US" b="1" dirty="0"/>
          </a:p>
          <a:p>
            <a:r>
              <a:rPr lang="en-US" sz="1200" i="1" dirty="0"/>
              <a:t>what distinguishes the sensory experience of coffee once its acidity, body, and aroma have been described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61A43429-05E4-469D-A28F-2A212A84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33" y="1147719"/>
            <a:ext cx="2547257" cy="2547257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AC5E2497-026D-4142-84EA-FA564468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017" y="1147719"/>
            <a:ext cx="2643435" cy="264343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83E273D-BE11-4B63-B3CC-81BCB4BB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05" y="1147719"/>
            <a:ext cx="2514597" cy="251459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4BFC92C0-71CB-457D-A1DA-EA8C712EC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8" y="1147719"/>
            <a:ext cx="2615300" cy="26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2BC0B-3DC5-4A09-BA36-37AD417D6B70}"/>
              </a:ext>
            </a:extLst>
          </p:cNvPr>
          <p:cNvSpPr txBox="1"/>
          <p:nvPr/>
        </p:nvSpPr>
        <p:spPr>
          <a:xfrm>
            <a:off x="524950" y="151740"/>
            <a:ext cx="581053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Roast Concentration</a:t>
            </a:r>
          </a:p>
          <a:p>
            <a:r>
              <a:rPr lang="en-US" altLang="ko-KR" sz="28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of top-rated coffees</a:t>
            </a:r>
            <a:endParaRPr lang="ko-KR" altLang="en-US" sz="28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Freeform 25">
            <a:extLst>
              <a:ext uri="{FF2B5EF4-FFF2-40B4-BE49-F238E27FC236}">
                <a16:creationId xmlns:a16="http://schemas.microsoft.com/office/drawing/2014/main" id="{27B5BE81-7A82-4A50-82AA-4144E1164714}"/>
              </a:ext>
            </a:extLst>
          </p:cNvPr>
          <p:cNvSpPr>
            <a:spLocks noChangeAspect="1"/>
          </p:cNvSpPr>
          <p:nvPr/>
        </p:nvSpPr>
        <p:spPr>
          <a:xfrm>
            <a:off x="8272368" y="1371636"/>
            <a:ext cx="1394145" cy="112517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BF343855-70CD-4D88-B3F3-01E778D3147E}"/>
              </a:ext>
            </a:extLst>
          </p:cNvPr>
          <p:cNvSpPr/>
          <p:nvPr/>
        </p:nvSpPr>
        <p:spPr>
          <a:xfrm>
            <a:off x="8659535" y="3868315"/>
            <a:ext cx="668257" cy="6101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0FEDBB89-8ED5-44CC-BF48-7D37CEF49DBA}"/>
              </a:ext>
            </a:extLst>
          </p:cNvPr>
          <p:cNvSpPr/>
          <p:nvPr/>
        </p:nvSpPr>
        <p:spPr>
          <a:xfrm>
            <a:off x="8797693" y="6048447"/>
            <a:ext cx="391940" cy="32716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27B7E087-90A9-4919-8EBF-615D79253340}"/>
              </a:ext>
            </a:extLst>
          </p:cNvPr>
          <p:cNvSpPr>
            <a:spLocks noChangeAspect="1"/>
          </p:cNvSpPr>
          <p:nvPr/>
        </p:nvSpPr>
        <p:spPr>
          <a:xfrm>
            <a:off x="8506476" y="2753743"/>
            <a:ext cx="950790" cy="7673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392B-9BE3-4743-8C29-07736632ECBA}"/>
              </a:ext>
            </a:extLst>
          </p:cNvPr>
          <p:cNvSpPr txBox="1"/>
          <p:nvPr/>
        </p:nvSpPr>
        <p:spPr>
          <a:xfrm>
            <a:off x="7053580" y="1639951"/>
            <a:ext cx="771638" cy="52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E15BD-4509-4574-A465-AE6D80D2E004}"/>
              </a:ext>
            </a:extLst>
          </p:cNvPr>
          <p:cNvSpPr txBox="1"/>
          <p:nvPr/>
        </p:nvSpPr>
        <p:spPr>
          <a:xfrm>
            <a:off x="7053399" y="2840894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22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91C96-EEDA-4ACD-97C3-A9EF80954730}"/>
              </a:ext>
            </a:extLst>
          </p:cNvPr>
          <p:cNvSpPr txBox="1"/>
          <p:nvPr/>
        </p:nvSpPr>
        <p:spPr>
          <a:xfrm>
            <a:off x="7053399" y="3893076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13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E5904-CA6D-49C8-B6BB-13F0D973DC8F}"/>
              </a:ext>
            </a:extLst>
          </p:cNvPr>
          <p:cNvSpPr txBox="1"/>
          <p:nvPr/>
        </p:nvSpPr>
        <p:spPr>
          <a:xfrm>
            <a:off x="7045207" y="5859627"/>
            <a:ext cx="78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1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ABA8F-39E6-4F29-AF13-77A4293B8651}"/>
              </a:ext>
            </a:extLst>
          </p:cNvPr>
          <p:cNvSpPr/>
          <p:nvPr/>
        </p:nvSpPr>
        <p:spPr>
          <a:xfrm>
            <a:off x="6588193" y="2091727"/>
            <a:ext cx="1590394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Medium-Light</a:t>
            </a: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EFE23A9A-A6EF-46B2-B583-9C24FBFF788E}"/>
              </a:ext>
            </a:extLst>
          </p:cNvPr>
          <p:cNvSpPr/>
          <p:nvPr/>
        </p:nvSpPr>
        <p:spPr>
          <a:xfrm>
            <a:off x="8727919" y="4952814"/>
            <a:ext cx="483042" cy="52768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8099A8-6899-4419-BFD4-76D11D94F748}"/>
              </a:ext>
            </a:extLst>
          </p:cNvPr>
          <p:cNvSpPr/>
          <p:nvPr/>
        </p:nvSpPr>
        <p:spPr>
          <a:xfrm>
            <a:off x="6927258" y="3242504"/>
            <a:ext cx="1567500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408-3C12-4F6B-9AEC-2319FEC5A7C3}"/>
              </a:ext>
            </a:extLst>
          </p:cNvPr>
          <p:cNvSpPr/>
          <p:nvPr/>
        </p:nvSpPr>
        <p:spPr>
          <a:xfrm>
            <a:off x="7070194" y="4271985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CCAA8F-F23A-4C29-8EDF-FDEAD0C734F4}"/>
              </a:ext>
            </a:extLst>
          </p:cNvPr>
          <p:cNvSpPr/>
          <p:nvPr/>
        </p:nvSpPr>
        <p:spPr>
          <a:xfrm>
            <a:off x="6611386" y="5245489"/>
            <a:ext cx="161600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Medium-Dark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A4915-C634-48CD-A805-76957487CC0A}"/>
              </a:ext>
            </a:extLst>
          </p:cNvPr>
          <p:cNvSpPr txBox="1"/>
          <p:nvPr/>
        </p:nvSpPr>
        <p:spPr>
          <a:xfrm>
            <a:off x="7053399" y="4922559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F0A72-BB2C-4EDB-B1E1-C34F38DC7BC5}"/>
              </a:ext>
            </a:extLst>
          </p:cNvPr>
          <p:cNvSpPr/>
          <p:nvPr/>
        </p:nvSpPr>
        <p:spPr>
          <a:xfrm>
            <a:off x="7073303" y="6234528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11936C-423B-4092-93D4-91C458A1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2" y="1750376"/>
            <a:ext cx="5019443" cy="410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00DF4-FBF7-448F-85C4-E2EBBC4F49B6}"/>
              </a:ext>
            </a:extLst>
          </p:cNvPr>
          <p:cNvSpPr txBox="1"/>
          <p:nvPr/>
        </p:nvSpPr>
        <p:spPr>
          <a:xfrm>
            <a:off x="273016" y="245887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Ratings across coffee roast types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DC09D-C9E0-4310-BA5D-D965CD077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" y="1909276"/>
            <a:ext cx="3373274" cy="338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0398C-E321-449B-B370-9C0279EF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77" y="1015328"/>
            <a:ext cx="7018953" cy="46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26351618-F339-4D8E-A616-F3A13B05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19" y="1603724"/>
            <a:ext cx="6483065" cy="432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EAD834-34F5-414C-A18B-43AF469B79ED}"/>
              </a:ext>
            </a:extLst>
          </p:cNvPr>
          <p:cNvSpPr txBox="1"/>
          <p:nvPr/>
        </p:nvSpPr>
        <p:spPr>
          <a:xfrm>
            <a:off x="329000" y="561508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Review Score Concentration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1576FE-A9F3-4C1E-9A23-C0234E60B96B}"/>
              </a:ext>
            </a:extLst>
          </p:cNvPr>
          <p:cNvSpPr txBox="1"/>
          <p:nvPr/>
        </p:nvSpPr>
        <p:spPr>
          <a:xfrm>
            <a:off x="4677789" y="6019640"/>
            <a:ext cx="606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Some of our household brands on the review spectrum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74654B-98BE-45BB-AF4D-C7309FCB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37" y="5056771"/>
            <a:ext cx="483823" cy="418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51B104-CC1E-4882-83FE-212914BB0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5" t="23868" r="18583" b="24752"/>
          <a:stretch/>
        </p:blipFill>
        <p:spPr>
          <a:xfrm>
            <a:off x="8158213" y="3678464"/>
            <a:ext cx="617053" cy="32500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1D69525-07AB-4A5E-AA4E-80607F5E171C}"/>
              </a:ext>
            </a:extLst>
          </p:cNvPr>
          <p:cNvGrpSpPr/>
          <p:nvPr/>
        </p:nvGrpSpPr>
        <p:grpSpPr>
          <a:xfrm>
            <a:off x="686807" y="1856792"/>
            <a:ext cx="1828286" cy="3433705"/>
            <a:chOff x="5079718" y="2613499"/>
            <a:chExt cx="2136217" cy="409237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81B8156-AB98-408B-9304-9E01716D2F6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0C8FA-8146-47D7-9EFB-D5FC2105CA60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376CCD65-ED8C-45C1-B13E-AB8856484447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50">
                <a:extLst>
                  <a:ext uri="{FF2B5EF4-FFF2-40B4-BE49-F238E27FC236}">
                    <a16:creationId xmlns:a16="http://schemas.microsoft.com/office/drawing/2014/main" id="{0932D5EE-B0A5-4041-B68F-5874569BAE22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E37F9FFD-5C05-495E-AA47-CE3288AA7678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1CCB117A-0D9C-474C-A062-E768BCC34AB6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53">
                <a:extLst>
                  <a:ext uri="{FF2B5EF4-FFF2-40B4-BE49-F238E27FC236}">
                    <a16:creationId xmlns:a16="http://schemas.microsoft.com/office/drawing/2014/main" id="{EDBF4BBE-F9D0-4935-A2F9-728F293143B1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19CA6EC4-E1C7-48CC-899D-3C15CD7004D1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7B5462-26E0-4DCE-8923-DD399D39E984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08244A-CC56-4220-8D45-E2BC3121E9C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44A955-62EB-44D9-A1C1-550C9C9D989E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7C2BFE-3812-45B1-9A7F-B3180CF5E273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E3E68E-8A53-4821-B58B-1D796E4E1799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6AC46B-4BEE-4CD3-B5AB-711015956B9B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72BB1E-6937-4B65-BECC-E7C1659A5322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37924B-12E1-4253-B20C-093E950D0FEC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49EAA05-82BF-497E-8390-9A44138E477F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852F82-DBCF-4447-90AE-AD8C8810994E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53948B-2471-4200-847A-35550B99B3CC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A3138B-1173-4058-B29D-9B95D688C065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945AFE1F-3DFF-495F-9B20-1D63275A5C2E}"/>
              </a:ext>
            </a:extLst>
          </p:cNvPr>
          <p:cNvGrpSpPr/>
          <p:nvPr/>
        </p:nvGrpSpPr>
        <p:grpSpPr>
          <a:xfrm>
            <a:off x="2343570" y="4374395"/>
            <a:ext cx="896463" cy="769441"/>
            <a:chOff x="564614" y="1241658"/>
            <a:chExt cx="1797856" cy="185286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967808-0211-4C9A-AFC5-7871631346E6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D124BB5-798A-4F2D-B53F-358C15355651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AB2D3E-5CFB-4CFB-A532-AFA7C59622B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B8FD54F-AAF2-436B-B07C-FBF04394DB1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D6A8BA-AE45-419A-AFE2-CEBFED3B97B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28FEEAB-D47E-484D-A6CF-4D8743518D9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5D34-B933-400E-9D29-4FCAE29B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890" y="4575495"/>
            <a:ext cx="483822" cy="483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85AA8A-17B6-4297-8040-8460DFC79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48" y="4919374"/>
            <a:ext cx="483822" cy="3349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0B473-8EC1-46CF-A3D2-39894DC78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62" y="3232831"/>
            <a:ext cx="577046" cy="3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231835" y="1532790"/>
            <a:ext cx="5861865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Coffee Characteristics and Ratings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00588" y="5238934"/>
            <a:ext cx="519311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6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Ashish Sharma</a:t>
            </a:r>
            <a:endParaRPr lang="ko-KR" altLang="en-US" sz="36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7611</TotalTime>
  <Words>229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 Shrm</cp:lastModifiedBy>
  <cp:revision>127</cp:revision>
  <dcterms:created xsi:type="dcterms:W3CDTF">2018-04-24T17:14:44Z</dcterms:created>
  <dcterms:modified xsi:type="dcterms:W3CDTF">2019-10-28T04:09:28Z</dcterms:modified>
</cp:coreProperties>
</file>